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93" r:id="rId5"/>
    <p:sldId id="260" r:id="rId6"/>
    <p:sldId id="261" r:id="rId7"/>
    <p:sldId id="280" r:id="rId8"/>
    <p:sldId id="294" r:id="rId9"/>
    <p:sldId id="309" r:id="rId10"/>
    <p:sldId id="269" r:id="rId11"/>
    <p:sldId id="270" r:id="rId12"/>
    <p:sldId id="278" r:id="rId13"/>
    <p:sldId id="295" r:id="rId14"/>
    <p:sldId id="275" r:id="rId15"/>
    <p:sldId id="274" r:id="rId17"/>
    <p:sldId id="279" r:id="rId18"/>
    <p:sldId id="276" r:id="rId19"/>
    <p:sldId id="263" r:id="rId20"/>
    <p:sldId id="258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月婷" initials="月婷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32F"/>
    <a:srgbClr val="7E8593"/>
    <a:srgbClr val="535C70"/>
    <a:srgbClr val="515A6E"/>
    <a:srgbClr val="B6B6B6"/>
    <a:srgbClr val="E8EAEC"/>
    <a:srgbClr val="F3F4F5"/>
    <a:srgbClr val="F3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60" autoAdjust="0"/>
    <p:restoredTop sz="94669"/>
  </p:normalViewPr>
  <p:slideViewPr>
    <p:cSldViewPr snapToGrid="0" snapToObjects="1">
      <p:cViewPr varScale="1">
        <p:scale>
          <a:sx n="86" d="100"/>
          <a:sy n="86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6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001219390351"/>
          <c:y val="0.0616216800002541"/>
          <c:w val="0.789996440059664"/>
          <c:h val="0.8467124861340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/>
                      <a:t>499390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gcc</c:v>
                </c:pt>
                <c:pt idx="1">
                  <c:v>gcc -O3</c:v>
                </c:pt>
                <c:pt idx="2">
                  <c:v>g++ -O3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499390</c:v>
                </c:pt>
                <c:pt idx="1">
                  <c:v>45315</c:v>
                </c:pt>
                <c:pt idx="2">
                  <c:v>44663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676432"/>
        <c:axId val="377675448"/>
      </c:barChart>
      <c:catAx>
        <c:axId val="37767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7675448"/>
        <c:crosses val="autoZero"/>
        <c:auto val="1"/>
        <c:lblAlgn val="ctr"/>
        <c:lblOffset val="100"/>
        <c:noMultiLvlLbl val="0"/>
      </c:catAx>
      <c:valAx>
        <c:axId val="377675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767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IPCC－PPT内页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7292-F4DE-1A4E-87B1-3DA8A62009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D4C2-652C-4344-817D-BC9835E607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12.m4a"/><Relationship Id="rId3" Type="http://schemas.openxmlformats.org/officeDocument/2006/relationships/audio" Target="../media/media12.m4a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tags" Target="../tags/tag5.xml"/><Relationship Id="rId3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16.m4a"/><Relationship Id="rId5" Type="http://schemas.openxmlformats.org/officeDocument/2006/relationships/audio" Target="../media/media16.m4a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5.m4a"/><Relationship Id="rId3" Type="http://schemas.openxmlformats.org/officeDocument/2006/relationships/audio" Target="../media/media5.m4a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6.m4a"/><Relationship Id="rId5" Type="http://schemas.openxmlformats.org/officeDocument/2006/relationships/audio" Target="../media/media6.m4a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7.m4a"/><Relationship Id="rId3" Type="http://schemas.openxmlformats.org/officeDocument/2006/relationships/audio" Target="../media/media7.m4a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8.m4a"/><Relationship Id="rId5" Type="http://schemas.openxmlformats.org/officeDocument/2006/relationships/audio" Target="../media/media8.m4a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cxnSp>
        <p:nvCxnSpPr>
          <p:cNvPr id="10" name="直接连接符 11"/>
          <p:cNvCxnSpPr/>
          <p:nvPr/>
        </p:nvCxnSpPr>
        <p:spPr>
          <a:xfrm>
            <a:off x="767287" y="5434206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4049" y="4148455"/>
            <a:ext cx="7693537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48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</a:rPr>
              <a:t>ACM</a:t>
            </a:r>
            <a:r>
              <a:rPr kumimoji="1" lang="zh-CN" altLang="en-US" sz="348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</a:rPr>
              <a:t>中国－国际并行计算挑战赛</a:t>
            </a:r>
            <a:endParaRPr kumimoji="1" lang="zh-CN" altLang="en-US" sz="3480" dirty="0">
              <a:solidFill>
                <a:schemeClr val="tx1">
                  <a:lumMod val="85000"/>
                  <a:lumOff val="15000"/>
                </a:schemeClr>
              </a:solidFill>
              <a:latin typeface="Source Han Sans CN Heavy" panose="020B0200000000000000" pitchFamily="34" charset="-128"/>
              <a:ea typeface="Source Han Sans CN Heavy" panose="020B02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4050" y="4794885"/>
            <a:ext cx="7693536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9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ACM-China International Parallel Computing Challenge</a:t>
            </a:r>
            <a:endParaRPr kumimoji="1" lang="zh-CN" altLang="en-US" sz="1950" dirty="0"/>
          </a:p>
        </p:txBody>
      </p:sp>
      <p:pic>
        <p:nvPicPr>
          <p:cNvPr id="3" name="图片 2" descr="logo合集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1216025"/>
            <a:ext cx="5601970" cy="2538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4385" y="853254"/>
            <a:ext cx="1883229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算法优化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1454785"/>
            <a:ext cx="10930890" cy="79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计算重建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坐标间</a:t>
            </a:r>
            <a:r>
              <a:rPr lang="zh-CN" altLang="en-US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切比雪夫距离和以及</a:t>
            </a:r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Combination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函数里</a:t>
            </a:r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排序的过程中存在算法冗余计算的问题。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2325" y="2270125"/>
            <a:ext cx="521335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重建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坐标间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切比雪夫距离和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冗余修改</a:t>
            </a:r>
            <a:endParaRPr lang="zh-CN" altLang="en-US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" y="2824480"/>
            <a:ext cx="4797425" cy="3188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30" y="2754630"/>
            <a:ext cx="4718050" cy="33089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84700" y="3007995"/>
            <a:ext cx="3285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j=0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改为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j=i+1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减少重复计算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239308" y="3779289"/>
            <a:ext cx="273812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220815_125945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7055" y="566864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7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2474" y="1407059"/>
            <a:ext cx="415851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 Sort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排序中冗余修改</a:t>
            </a:r>
            <a:endParaRPr lang="zh-CN" altLang="en-US" sz="2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1767840"/>
            <a:ext cx="8722995" cy="44310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9065" y="5223510"/>
            <a:ext cx="1602740" cy="781050"/>
          </a:xfrm>
          <a:prstGeom prst="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63290" y="5414645"/>
            <a:ext cx="5543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不满足冒泡交换条件，数组已经</a:t>
            </a:r>
            <a:r>
              <a:rPr lang="zh-CN" altLang="zh-CN" sz="20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有序，退出循环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20220815_13001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6465" y="557974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4385" y="854582"/>
            <a:ext cx="1883229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访存优化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7219950" y="5657215"/>
            <a:ext cx="347980" cy="76708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34972" y="5819751"/>
            <a:ext cx="2890157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增加中间变量temp</a:t>
            </a:r>
            <a:endParaRPr lang="en-US" altLang="zh-CN" sz="2200" kern="100" dirty="0" err="1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386840"/>
            <a:ext cx="5832475" cy="4227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21671" y="1981513"/>
            <a:ext cx="6373585" cy="79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rebuiltCoord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需多次被访问且访问时存在部分联系性，在循环过程中</a:t>
            </a:r>
            <a:r>
              <a:rPr lang="zh-CN" altLang="en-US" sz="2200" b="1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增加中间变量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200" b="1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索引计算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3765" y="1987550"/>
            <a:ext cx="2473325" cy="4248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45565" y="2659380"/>
            <a:ext cx="2553335" cy="394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4076700" y="1967230"/>
            <a:ext cx="507365" cy="982345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5313246" y="3175878"/>
            <a:ext cx="530133" cy="142460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942340" y="3242310"/>
            <a:ext cx="219075" cy="546735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929005" y="3912235"/>
            <a:ext cx="233045" cy="790575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66090" y="2870200"/>
            <a:ext cx="398145" cy="106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可矢量</a:t>
            </a:r>
            <a:r>
              <a:rPr lang="zh-CN" altLang="en-US" sz="14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化</a:t>
            </a:r>
            <a:endParaRPr lang="zh-CN" altLang="en-US" sz="1400" b="1" kern="100" dirty="0" err="1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9740" y="3883025"/>
            <a:ext cx="398145" cy="106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不</a:t>
            </a:r>
            <a:r>
              <a:rPr lang="en-US" altLang="zh-CN" sz="14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可矢量</a:t>
            </a:r>
            <a:r>
              <a:rPr lang="zh-CN" altLang="en-US" sz="14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化</a:t>
            </a:r>
            <a:endParaRPr lang="zh-CN" altLang="en-US" sz="1400" b="1" kern="100" dirty="0" err="1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5624195"/>
            <a:ext cx="6734175" cy="857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56935" y="3373755"/>
            <a:ext cx="5824855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将循环拆分，将循环分成</a:t>
            </a:r>
            <a:r>
              <a:rPr lang="en-US" altLang="zh-CN" sz="2200" b="1" u="sng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可矢量</a:t>
            </a:r>
            <a:r>
              <a:rPr lang="en-US" altLang="zh-CN" sz="2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200" b="1" u="sng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不可矢量</a:t>
            </a:r>
            <a:r>
              <a:rPr lang="en-US" altLang="zh-CN" sz="2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两部分，利于编译器优化，且增加了循环的粒子性，利于之后的并行优化。</a:t>
            </a:r>
            <a:endParaRPr lang="en-US" altLang="zh-CN" sz="2200" kern="100" dirty="0" err="1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20220815_13015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2665" y="561467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8777" y="883448"/>
            <a:ext cx="365881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内存对齐&amp;分支预测</a:t>
            </a:r>
            <a:endParaRPr lang="zh-CN" altLang="en-US" sz="32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5355" y="1651635"/>
            <a:ext cx="1018032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2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</a:t>
            </a:r>
            <a:r>
              <a:rPr lang="en-US" altLang="zh-CN" sz="2200" b="1" kern="100" dirty="0" err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mm_malloc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2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</a:t>
            </a:r>
            <a:r>
              <a:rPr lang="en-US" altLang="zh-CN" sz="2200" b="1" kern="100" dirty="0" err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mm_free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分别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替代</a:t>
            </a:r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malloc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，在分配内存时按照字节对齐。利于数据的读写。</a:t>
            </a:r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8695" y="3494405"/>
            <a:ext cx="1039114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zh-CN" altLang="zh-CN" sz="22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分支预测</a:t>
            </a: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，显式告知编译器某一分支的概率，避免流水线停顿造成的时间浪费。</a:t>
            </a:r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4343400"/>
            <a:ext cx="7762240" cy="1496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5" y="2461260"/>
            <a:ext cx="9347200" cy="952500"/>
          </a:xfrm>
          <a:prstGeom prst="rect">
            <a:avLst/>
          </a:prstGeom>
        </p:spPr>
      </p:pic>
      <p:pic>
        <p:nvPicPr>
          <p:cNvPr id="6" name="20220815_130230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5675" y="584009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3652" y="840948"/>
            <a:ext cx="2304696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Openmp并行</a:t>
            </a:r>
            <a:endParaRPr lang="zh-CN" altLang="en-US" sz="32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5810" y="1602740"/>
            <a:ext cx="1093660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观察</a:t>
            </a:r>
            <a:r>
              <a:rPr lang="en-US" altLang="zh-CN" sz="2400" b="1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Combination</a:t>
            </a:r>
            <a:r>
              <a:rPr lang="zh-CN" altLang="zh-CN" sz="2400" b="1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的递归调用过程，发现该算法类似于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实现组合数，但在递归调用的最后一层，该算法采用的是</a:t>
            </a:r>
            <a:r>
              <a:rPr lang="zh-CN" altLang="zh-CN" sz="2400" b="1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遍历</a:t>
            </a: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组合数穷举</a:t>
            </a: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，过程如图所示：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14490" y="2788285"/>
            <a:ext cx="4987925" cy="2020570"/>
            <a:chOff x="1551307" y="2356274"/>
            <a:chExt cx="6041384" cy="2246926"/>
          </a:xfrm>
        </p:grpSpPr>
        <p:sp>
          <p:nvSpPr>
            <p:cNvPr id="24" name="任意多边形: 形状 4"/>
            <p:cNvSpPr/>
            <p:nvPr/>
          </p:nvSpPr>
          <p:spPr>
            <a:xfrm>
              <a:off x="1551307" y="3218951"/>
              <a:ext cx="1009854" cy="504927"/>
            </a:xfrm>
            <a:custGeom>
              <a:avLst/>
              <a:gdLst>
                <a:gd name="connsiteX0" fmla="*/ 0 w 1009854"/>
                <a:gd name="connsiteY0" fmla="*/ 50493 h 504927"/>
                <a:gd name="connsiteX1" fmla="*/ 50493 w 1009854"/>
                <a:gd name="connsiteY1" fmla="*/ 0 h 504927"/>
                <a:gd name="connsiteX2" fmla="*/ 959361 w 1009854"/>
                <a:gd name="connsiteY2" fmla="*/ 0 h 504927"/>
                <a:gd name="connsiteX3" fmla="*/ 1009854 w 1009854"/>
                <a:gd name="connsiteY3" fmla="*/ 50493 h 504927"/>
                <a:gd name="connsiteX4" fmla="*/ 1009854 w 1009854"/>
                <a:gd name="connsiteY4" fmla="*/ 454434 h 504927"/>
                <a:gd name="connsiteX5" fmla="*/ 959361 w 1009854"/>
                <a:gd name="connsiteY5" fmla="*/ 504927 h 504927"/>
                <a:gd name="connsiteX6" fmla="*/ 50493 w 1009854"/>
                <a:gd name="connsiteY6" fmla="*/ 504927 h 504927"/>
                <a:gd name="connsiteX7" fmla="*/ 0 w 1009854"/>
                <a:gd name="connsiteY7" fmla="*/ 454434 h 504927"/>
                <a:gd name="connsiteX8" fmla="*/ 0 w 1009854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854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959361" y="0"/>
                  </a:lnTo>
                  <a:cubicBezTo>
                    <a:pt x="987248" y="0"/>
                    <a:pt x="1009854" y="22606"/>
                    <a:pt x="1009854" y="50493"/>
                  </a:cubicBezTo>
                  <a:lnTo>
                    <a:pt x="1009854" y="454434"/>
                  </a:lnTo>
                  <a:cubicBezTo>
                    <a:pt x="1009854" y="482321"/>
                    <a:pt x="987248" y="504927"/>
                    <a:pt x="959361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循环开始</a:t>
              </a:r>
              <a:endParaRPr lang="zh-CN" altLang="en-US" sz="15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" name="任意多边形: 形状 5"/>
            <p:cNvSpPr/>
            <p:nvPr/>
          </p:nvSpPr>
          <p:spPr>
            <a:xfrm rot="17692822">
              <a:off x="2283078" y="3024023"/>
              <a:ext cx="960108" cy="40429"/>
            </a:xfrm>
            <a:custGeom>
              <a:avLst/>
              <a:gdLst>
                <a:gd name="connsiteX0" fmla="*/ 0 w 960108"/>
                <a:gd name="connsiteY0" fmla="*/ 20214 h 40429"/>
                <a:gd name="connsiteX1" fmla="*/ 960108 w 960108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108" h="40429">
                  <a:moveTo>
                    <a:pt x="0" y="20214"/>
                  </a:moveTo>
                  <a:lnTo>
                    <a:pt x="960108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8751" tIns="-3788" rIns="468751" bIns="-378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6" name="任意多边形: 形状 7"/>
            <p:cNvSpPr/>
            <p:nvPr/>
          </p:nvSpPr>
          <p:spPr>
            <a:xfrm>
              <a:off x="2965104" y="2356274"/>
              <a:ext cx="1799995" cy="504927"/>
            </a:xfrm>
            <a:custGeom>
              <a:avLst/>
              <a:gdLst>
                <a:gd name="connsiteX0" fmla="*/ 0 w 1799995"/>
                <a:gd name="connsiteY0" fmla="*/ 50493 h 504927"/>
                <a:gd name="connsiteX1" fmla="*/ 50493 w 1799995"/>
                <a:gd name="connsiteY1" fmla="*/ 0 h 504927"/>
                <a:gd name="connsiteX2" fmla="*/ 1749502 w 1799995"/>
                <a:gd name="connsiteY2" fmla="*/ 0 h 504927"/>
                <a:gd name="connsiteX3" fmla="*/ 1799995 w 1799995"/>
                <a:gd name="connsiteY3" fmla="*/ 50493 h 504927"/>
                <a:gd name="connsiteX4" fmla="*/ 1799995 w 1799995"/>
                <a:gd name="connsiteY4" fmla="*/ 454434 h 504927"/>
                <a:gd name="connsiteX5" fmla="*/ 1749502 w 1799995"/>
                <a:gd name="connsiteY5" fmla="*/ 504927 h 504927"/>
                <a:gd name="connsiteX6" fmla="*/ 50493 w 1799995"/>
                <a:gd name="connsiteY6" fmla="*/ 504927 h 504927"/>
                <a:gd name="connsiteX7" fmla="*/ 0 w 1799995"/>
                <a:gd name="connsiteY7" fmla="*/ 454434 h 504927"/>
                <a:gd name="connsiteX8" fmla="*/ 0 w 1799995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995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1749502" y="0"/>
                  </a:lnTo>
                  <a:cubicBezTo>
                    <a:pt x="1777389" y="0"/>
                    <a:pt x="1799995" y="22606"/>
                    <a:pt x="1799995" y="50493"/>
                  </a:cubicBezTo>
                  <a:lnTo>
                    <a:pt x="1799995" y="454434"/>
                  </a:lnTo>
                  <a:cubicBezTo>
                    <a:pt x="1799995" y="482321"/>
                    <a:pt x="1777389" y="504927"/>
                    <a:pt x="1749502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0</a:t>
              </a:r>
              <a:r>
                <a:rPr lang="zh-CN" altLang="en-US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号线程结果</a:t>
              </a:r>
              <a:endParaRPr lang="zh-CN" altLang="en-US" sz="15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7" name="任意多边形: 形状 8"/>
            <p:cNvSpPr/>
            <p:nvPr/>
          </p:nvSpPr>
          <p:spPr>
            <a:xfrm>
              <a:off x="5169041" y="3218951"/>
              <a:ext cx="1009854" cy="504927"/>
            </a:xfrm>
            <a:custGeom>
              <a:avLst/>
              <a:gdLst>
                <a:gd name="connsiteX0" fmla="*/ 0 w 1009854"/>
                <a:gd name="connsiteY0" fmla="*/ 50493 h 504927"/>
                <a:gd name="connsiteX1" fmla="*/ 50493 w 1009854"/>
                <a:gd name="connsiteY1" fmla="*/ 0 h 504927"/>
                <a:gd name="connsiteX2" fmla="*/ 959361 w 1009854"/>
                <a:gd name="connsiteY2" fmla="*/ 0 h 504927"/>
                <a:gd name="connsiteX3" fmla="*/ 1009854 w 1009854"/>
                <a:gd name="connsiteY3" fmla="*/ 50493 h 504927"/>
                <a:gd name="connsiteX4" fmla="*/ 1009854 w 1009854"/>
                <a:gd name="connsiteY4" fmla="*/ 454434 h 504927"/>
                <a:gd name="connsiteX5" fmla="*/ 959361 w 1009854"/>
                <a:gd name="connsiteY5" fmla="*/ 504927 h 504927"/>
                <a:gd name="connsiteX6" fmla="*/ 50493 w 1009854"/>
                <a:gd name="connsiteY6" fmla="*/ 504927 h 504927"/>
                <a:gd name="connsiteX7" fmla="*/ 0 w 1009854"/>
                <a:gd name="connsiteY7" fmla="*/ 454434 h 504927"/>
                <a:gd name="connsiteX8" fmla="*/ 0 w 1009854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854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959361" y="0"/>
                  </a:lnTo>
                  <a:cubicBezTo>
                    <a:pt x="987248" y="0"/>
                    <a:pt x="1009854" y="22606"/>
                    <a:pt x="1009854" y="50493"/>
                  </a:cubicBezTo>
                  <a:lnTo>
                    <a:pt x="1009854" y="454434"/>
                  </a:lnTo>
                  <a:cubicBezTo>
                    <a:pt x="1009854" y="482321"/>
                    <a:pt x="987248" y="504927"/>
                    <a:pt x="959361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500" dirty="0">
                  <a:latin typeface="Arial" panose="020B0604020202020204" pitchFamily="34" charset="0"/>
                  <a:ea typeface="黑体" panose="02010609060101010101" pitchFamily="49" charset="-122"/>
                </a:rPr>
                <a:t>循环结束</a:t>
              </a:r>
              <a:endParaRPr lang="zh-CN" altLang="en-US" sz="15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8" name="任意多边形: 形状 9"/>
            <p:cNvSpPr/>
            <p:nvPr/>
          </p:nvSpPr>
          <p:spPr>
            <a:xfrm>
              <a:off x="6582837" y="3218951"/>
              <a:ext cx="1009854" cy="504927"/>
            </a:xfrm>
            <a:custGeom>
              <a:avLst/>
              <a:gdLst>
                <a:gd name="connsiteX0" fmla="*/ 0 w 1009854"/>
                <a:gd name="connsiteY0" fmla="*/ 50493 h 504927"/>
                <a:gd name="connsiteX1" fmla="*/ 50493 w 1009854"/>
                <a:gd name="connsiteY1" fmla="*/ 0 h 504927"/>
                <a:gd name="connsiteX2" fmla="*/ 959361 w 1009854"/>
                <a:gd name="connsiteY2" fmla="*/ 0 h 504927"/>
                <a:gd name="connsiteX3" fmla="*/ 1009854 w 1009854"/>
                <a:gd name="connsiteY3" fmla="*/ 50493 h 504927"/>
                <a:gd name="connsiteX4" fmla="*/ 1009854 w 1009854"/>
                <a:gd name="connsiteY4" fmla="*/ 454434 h 504927"/>
                <a:gd name="connsiteX5" fmla="*/ 959361 w 1009854"/>
                <a:gd name="connsiteY5" fmla="*/ 504927 h 504927"/>
                <a:gd name="connsiteX6" fmla="*/ 50493 w 1009854"/>
                <a:gd name="connsiteY6" fmla="*/ 504927 h 504927"/>
                <a:gd name="connsiteX7" fmla="*/ 0 w 1009854"/>
                <a:gd name="connsiteY7" fmla="*/ 454434 h 504927"/>
                <a:gd name="connsiteX8" fmla="*/ 0 w 1009854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854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959361" y="0"/>
                  </a:lnTo>
                  <a:cubicBezTo>
                    <a:pt x="987248" y="0"/>
                    <a:pt x="1009854" y="22606"/>
                    <a:pt x="1009854" y="50493"/>
                  </a:cubicBezTo>
                  <a:lnTo>
                    <a:pt x="1009854" y="454434"/>
                  </a:lnTo>
                  <a:cubicBezTo>
                    <a:pt x="1009854" y="482321"/>
                    <a:pt x="987248" y="504927"/>
                    <a:pt x="959361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1500" dirty="0">
                  <a:latin typeface="Arial" panose="020B0604020202020204" pitchFamily="34" charset="0"/>
                  <a:ea typeface="黑体" panose="02010609060101010101" pitchFamily="49" charset="-122"/>
                </a:rPr>
                <a:t>result</a:t>
              </a:r>
              <a:endParaRPr lang="zh-CN" altLang="en-US" sz="15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9" name="任意多边形: 形状 11"/>
            <p:cNvSpPr/>
            <p:nvPr/>
          </p:nvSpPr>
          <p:spPr>
            <a:xfrm rot="19457599">
              <a:off x="2514405" y="3314356"/>
              <a:ext cx="497455" cy="40429"/>
            </a:xfrm>
            <a:custGeom>
              <a:avLst/>
              <a:gdLst>
                <a:gd name="connsiteX0" fmla="*/ 0 w 497455"/>
                <a:gd name="connsiteY0" fmla="*/ 20214 h 40429"/>
                <a:gd name="connsiteX1" fmla="*/ 497455 w 497455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455" h="40429">
                  <a:moveTo>
                    <a:pt x="0" y="20214"/>
                  </a:moveTo>
                  <a:lnTo>
                    <a:pt x="497455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8991" tIns="7779" rIns="248991" bIns="777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0" name="任意多边形: 形状 12"/>
            <p:cNvSpPr/>
            <p:nvPr/>
          </p:nvSpPr>
          <p:spPr>
            <a:xfrm>
              <a:off x="2965104" y="2936941"/>
              <a:ext cx="1799995" cy="504927"/>
            </a:xfrm>
            <a:custGeom>
              <a:avLst/>
              <a:gdLst>
                <a:gd name="connsiteX0" fmla="*/ 0 w 1799995"/>
                <a:gd name="connsiteY0" fmla="*/ 50493 h 504927"/>
                <a:gd name="connsiteX1" fmla="*/ 50493 w 1799995"/>
                <a:gd name="connsiteY1" fmla="*/ 0 h 504927"/>
                <a:gd name="connsiteX2" fmla="*/ 1749502 w 1799995"/>
                <a:gd name="connsiteY2" fmla="*/ 0 h 504927"/>
                <a:gd name="connsiteX3" fmla="*/ 1799995 w 1799995"/>
                <a:gd name="connsiteY3" fmla="*/ 50493 h 504927"/>
                <a:gd name="connsiteX4" fmla="*/ 1799995 w 1799995"/>
                <a:gd name="connsiteY4" fmla="*/ 454434 h 504927"/>
                <a:gd name="connsiteX5" fmla="*/ 1749502 w 1799995"/>
                <a:gd name="connsiteY5" fmla="*/ 504927 h 504927"/>
                <a:gd name="connsiteX6" fmla="*/ 50493 w 1799995"/>
                <a:gd name="connsiteY6" fmla="*/ 504927 h 504927"/>
                <a:gd name="connsiteX7" fmla="*/ 0 w 1799995"/>
                <a:gd name="connsiteY7" fmla="*/ 454434 h 504927"/>
                <a:gd name="connsiteX8" fmla="*/ 0 w 1799995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995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1749502" y="0"/>
                  </a:lnTo>
                  <a:cubicBezTo>
                    <a:pt x="1777389" y="0"/>
                    <a:pt x="1799995" y="22606"/>
                    <a:pt x="1799995" y="50493"/>
                  </a:cubicBezTo>
                  <a:lnTo>
                    <a:pt x="1799995" y="454434"/>
                  </a:lnTo>
                  <a:cubicBezTo>
                    <a:pt x="1799995" y="482321"/>
                    <a:pt x="1777389" y="504927"/>
                    <a:pt x="1749502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  <a:r>
                <a:rPr lang="zh-CN" altLang="en-US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号线程结果</a:t>
              </a:r>
              <a:endParaRPr lang="zh-CN" altLang="en-US" sz="15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1" name="任意多边形: 形状 13"/>
            <p:cNvSpPr/>
            <p:nvPr/>
          </p:nvSpPr>
          <p:spPr>
            <a:xfrm rot="2142401">
              <a:off x="2514405" y="3604689"/>
              <a:ext cx="497455" cy="40429"/>
            </a:xfrm>
            <a:custGeom>
              <a:avLst/>
              <a:gdLst>
                <a:gd name="connsiteX0" fmla="*/ 0 w 497455"/>
                <a:gd name="connsiteY0" fmla="*/ 20214 h 40429"/>
                <a:gd name="connsiteX1" fmla="*/ 497455 w 497455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455" h="40429">
                  <a:moveTo>
                    <a:pt x="0" y="20214"/>
                  </a:moveTo>
                  <a:lnTo>
                    <a:pt x="497455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8992" tIns="7778" rIns="248990" bIns="777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2" name="任意多边形: 形状 14"/>
            <p:cNvSpPr/>
            <p:nvPr/>
          </p:nvSpPr>
          <p:spPr>
            <a:xfrm>
              <a:off x="2965103" y="3517607"/>
              <a:ext cx="1792855" cy="504927"/>
            </a:xfrm>
            <a:custGeom>
              <a:avLst/>
              <a:gdLst>
                <a:gd name="connsiteX0" fmla="*/ 0 w 1009854"/>
                <a:gd name="connsiteY0" fmla="*/ 50493 h 504927"/>
                <a:gd name="connsiteX1" fmla="*/ 50493 w 1009854"/>
                <a:gd name="connsiteY1" fmla="*/ 0 h 504927"/>
                <a:gd name="connsiteX2" fmla="*/ 959361 w 1009854"/>
                <a:gd name="connsiteY2" fmla="*/ 0 h 504927"/>
                <a:gd name="connsiteX3" fmla="*/ 1009854 w 1009854"/>
                <a:gd name="connsiteY3" fmla="*/ 50493 h 504927"/>
                <a:gd name="connsiteX4" fmla="*/ 1009854 w 1009854"/>
                <a:gd name="connsiteY4" fmla="*/ 454434 h 504927"/>
                <a:gd name="connsiteX5" fmla="*/ 959361 w 1009854"/>
                <a:gd name="connsiteY5" fmla="*/ 504927 h 504927"/>
                <a:gd name="connsiteX6" fmla="*/ 50493 w 1009854"/>
                <a:gd name="connsiteY6" fmla="*/ 504927 h 504927"/>
                <a:gd name="connsiteX7" fmla="*/ 0 w 1009854"/>
                <a:gd name="connsiteY7" fmla="*/ 454434 h 504927"/>
                <a:gd name="connsiteX8" fmla="*/ 0 w 1009854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854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959361" y="0"/>
                  </a:lnTo>
                  <a:cubicBezTo>
                    <a:pt x="987248" y="0"/>
                    <a:pt x="1009854" y="22606"/>
                    <a:pt x="1009854" y="50493"/>
                  </a:cubicBezTo>
                  <a:lnTo>
                    <a:pt x="1009854" y="454434"/>
                  </a:lnTo>
                  <a:cubicBezTo>
                    <a:pt x="1009854" y="482321"/>
                    <a:pt x="987248" y="504927"/>
                    <a:pt x="959361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…</a:t>
              </a:r>
              <a:endParaRPr lang="zh-CN" altLang="en-US" sz="15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3" name="任意多边形: 形状 15"/>
            <p:cNvSpPr/>
            <p:nvPr/>
          </p:nvSpPr>
          <p:spPr>
            <a:xfrm rot="3907178">
              <a:off x="2283078" y="3895022"/>
              <a:ext cx="960108" cy="40429"/>
            </a:xfrm>
            <a:custGeom>
              <a:avLst/>
              <a:gdLst>
                <a:gd name="connsiteX0" fmla="*/ 0 w 960108"/>
                <a:gd name="connsiteY0" fmla="*/ 20214 h 40429"/>
                <a:gd name="connsiteX1" fmla="*/ 960108 w 960108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108" h="40429">
                  <a:moveTo>
                    <a:pt x="0" y="20214"/>
                  </a:moveTo>
                  <a:lnTo>
                    <a:pt x="960108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8753" tIns="-3789" rIns="468749" bIns="-378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4" name="任意多边形: 形状 16"/>
            <p:cNvSpPr/>
            <p:nvPr/>
          </p:nvSpPr>
          <p:spPr>
            <a:xfrm>
              <a:off x="2965104" y="4098273"/>
              <a:ext cx="1799995" cy="504927"/>
            </a:xfrm>
            <a:custGeom>
              <a:avLst/>
              <a:gdLst>
                <a:gd name="connsiteX0" fmla="*/ 0 w 1799995"/>
                <a:gd name="connsiteY0" fmla="*/ 50493 h 504927"/>
                <a:gd name="connsiteX1" fmla="*/ 50493 w 1799995"/>
                <a:gd name="connsiteY1" fmla="*/ 0 h 504927"/>
                <a:gd name="connsiteX2" fmla="*/ 1749502 w 1799995"/>
                <a:gd name="connsiteY2" fmla="*/ 0 h 504927"/>
                <a:gd name="connsiteX3" fmla="*/ 1799995 w 1799995"/>
                <a:gd name="connsiteY3" fmla="*/ 50493 h 504927"/>
                <a:gd name="connsiteX4" fmla="*/ 1799995 w 1799995"/>
                <a:gd name="connsiteY4" fmla="*/ 454434 h 504927"/>
                <a:gd name="connsiteX5" fmla="*/ 1749502 w 1799995"/>
                <a:gd name="connsiteY5" fmla="*/ 504927 h 504927"/>
                <a:gd name="connsiteX6" fmla="*/ 50493 w 1799995"/>
                <a:gd name="connsiteY6" fmla="*/ 504927 h 504927"/>
                <a:gd name="connsiteX7" fmla="*/ 0 w 1799995"/>
                <a:gd name="connsiteY7" fmla="*/ 454434 h 504927"/>
                <a:gd name="connsiteX8" fmla="*/ 0 w 1799995"/>
                <a:gd name="connsiteY8" fmla="*/ 50493 h 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995" h="504927">
                  <a:moveTo>
                    <a:pt x="0" y="50493"/>
                  </a:moveTo>
                  <a:cubicBezTo>
                    <a:pt x="0" y="22606"/>
                    <a:pt x="22606" y="0"/>
                    <a:pt x="50493" y="0"/>
                  </a:cubicBezTo>
                  <a:lnTo>
                    <a:pt x="1749502" y="0"/>
                  </a:lnTo>
                  <a:cubicBezTo>
                    <a:pt x="1777389" y="0"/>
                    <a:pt x="1799995" y="22606"/>
                    <a:pt x="1799995" y="50493"/>
                  </a:cubicBezTo>
                  <a:lnTo>
                    <a:pt x="1799995" y="454434"/>
                  </a:lnTo>
                  <a:cubicBezTo>
                    <a:pt x="1799995" y="482321"/>
                    <a:pt x="1777389" y="504927"/>
                    <a:pt x="1749502" y="504927"/>
                  </a:cubicBezTo>
                  <a:lnTo>
                    <a:pt x="50493" y="504927"/>
                  </a:lnTo>
                  <a:cubicBezTo>
                    <a:pt x="22606" y="504927"/>
                    <a:pt x="0" y="482321"/>
                    <a:pt x="0" y="454434"/>
                  </a:cubicBezTo>
                  <a:lnTo>
                    <a:pt x="0" y="504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14" tIns="24314" rIns="24314" bIns="2431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n</a:t>
              </a:r>
              <a:r>
                <a:rPr lang="zh-CN" altLang="en-US" sz="1500" kern="1200" dirty="0">
                  <a:latin typeface="Arial" panose="020B0604020202020204" pitchFamily="34" charset="0"/>
                  <a:ea typeface="黑体" panose="02010609060101010101" pitchFamily="49" charset="-122"/>
                </a:rPr>
                <a:t>号线程结果</a:t>
              </a:r>
              <a:endParaRPr lang="zh-CN" altLang="en-US" sz="15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5" name="任意多边形: 形状 17"/>
            <p:cNvSpPr/>
            <p:nvPr/>
          </p:nvSpPr>
          <p:spPr>
            <a:xfrm rot="3907178" flipH="1">
              <a:off x="4504756" y="3024022"/>
              <a:ext cx="960108" cy="40429"/>
            </a:xfrm>
            <a:custGeom>
              <a:avLst/>
              <a:gdLst>
                <a:gd name="connsiteX0" fmla="*/ 0 w 960108"/>
                <a:gd name="connsiteY0" fmla="*/ 20214 h 40429"/>
                <a:gd name="connsiteX1" fmla="*/ 960108 w 960108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108" h="40429">
                  <a:moveTo>
                    <a:pt x="0" y="20214"/>
                  </a:moveTo>
                  <a:lnTo>
                    <a:pt x="960108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68751" tIns="-3788" rIns="468751" bIns="-3789" numCol="1" spcCol="1270" anchor="b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6" name="任意多边形: 形状 18"/>
            <p:cNvSpPr/>
            <p:nvPr/>
          </p:nvSpPr>
          <p:spPr>
            <a:xfrm rot="2142401" flipH="1">
              <a:off x="4736083" y="3314355"/>
              <a:ext cx="497455" cy="40429"/>
            </a:xfrm>
            <a:custGeom>
              <a:avLst/>
              <a:gdLst>
                <a:gd name="connsiteX0" fmla="*/ 0 w 497455"/>
                <a:gd name="connsiteY0" fmla="*/ 20214 h 40429"/>
                <a:gd name="connsiteX1" fmla="*/ 497455 w 497455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455" h="40429">
                  <a:moveTo>
                    <a:pt x="0" y="20214"/>
                  </a:moveTo>
                  <a:lnTo>
                    <a:pt x="497455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8991" tIns="7779" rIns="248991" bIns="777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7" name="任意多边形: 形状 19"/>
            <p:cNvSpPr/>
            <p:nvPr/>
          </p:nvSpPr>
          <p:spPr>
            <a:xfrm rot="19457599" flipH="1">
              <a:off x="4736083" y="3604688"/>
              <a:ext cx="497455" cy="40429"/>
            </a:xfrm>
            <a:custGeom>
              <a:avLst/>
              <a:gdLst>
                <a:gd name="connsiteX0" fmla="*/ 0 w 497455"/>
                <a:gd name="connsiteY0" fmla="*/ 20214 h 40429"/>
                <a:gd name="connsiteX1" fmla="*/ 497455 w 497455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455" h="40429">
                  <a:moveTo>
                    <a:pt x="0" y="20214"/>
                  </a:moveTo>
                  <a:lnTo>
                    <a:pt x="497455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8992" tIns="7778" rIns="248990" bIns="777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8" name="任意多边形: 形状 20"/>
            <p:cNvSpPr/>
            <p:nvPr/>
          </p:nvSpPr>
          <p:spPr>
            <a:xfrm rot="17692822" flipH="1">
              <a:off x="4504756" y="3895021"/>
              <a:ext cx="960108" cy="40429"/>
            </a:xfrm>
            <a:custGeom>
              <a:avLst/>
              <a:gdLst>
                <a:gd name="connsiteX0" fmla="*/ 0 w 960108"/>
                <a:gd name="connsiteY0" fmla="*/ 20214 h 40429"/>
                <a:gd name="connsiteX1" fmla="*/ 960108 w 960108"/>
                <a:gd name="connsiteY1" fmla="*/ 20214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108" h="40429">
                  <a:moveTo>
                    <a:pt x="0" y="20214"/>
                  </a:moveTo>
                  <a:lnTo>
                    <a:pt x="960108" y="2021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68753" tIns="-3789" rIns="468749" bIns="-3788" numCol="1" spcCol="1270" anchor="t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6178895" y="3471414"/>
              <a:ext cx="40394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>
          <a:xfrm>
            <a:off x="6695440" y="5522595"/>
            <a:ext cx="912495" cy="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592695" y="5329555"/>
            <a:ext cx="2108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利于并行化</a:t>
            </a:r>
            <a:endParaRPr lang="en-US" altLang="zh-CN" sz="2200" b="1" kern="1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08660" y="2432685"/>
            <a:ext cx="5883275" cy="3822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0220815_13024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3290" y="563626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16610"/>
            <a:ext cx="7209790" cy="49333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570729" y="923570"/>
            <a:ext cx="4589669" cy="681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300"/>
              </a:lnSpc>
            </a:pPr>
            <a:r>
              <a:rPr lang="en-US" altLang="zh-CN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nowait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取消</a:t>
            </a: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伪指令块结束的隐式同步</a:t>
            </a:r>
            <a:endParaRPr lang="en-US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300"/>
              </a:lnSpc>
            </a:pPr>
            <a:r>
              <a:rPr lang="en-US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dynamic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实现动态负载均衡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66055" y="2102839"/>
            <a:ext cx="5351212" cy="681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300"/>
              </a:lnSpc>
              <a:buClrTx/>
              <a:buSzTx/>
              <a:buFontTx/>
            </a:pP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开辟新数组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pivotp</a:t>
            </a:r>
            <a:endParaRPr lang="zh-CN" altLang="zh-CN" sz="18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300"/>
              </a:lnSpc>
              <a:buClrTx/>
              <a:buSzTx/>
              <a:buFontTx/>
            </a:pP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存放当前数的组合，参与后续计算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31135" y="4687570"/>
            <a:ext cx="9310370" cy="1822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ts val="2700"/>
              </a:lnSpc>
            </a:pP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1.在遍历纵坐标循环前加上 #pragma omp parallel 来开启多线程。</a:t>
            </a:r>
            <a:endParaRPr lang="zh-CN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2700"/>
              </a:lnSpc>
            </a:pP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每次循环开辟新数组pivotp，存储当前pivots的值并代替原数组参与计算，可消除依赖关系，保证结果的准确性。</a:t>
            </a:r>
            <a:endParaRPr lang="zh-CN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2700"/>
              </a:lnSpc>
            </a:pP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通过构造critical声明临界区，只允许一个线程执行，来满足串行代码的执行。</a:t>
            </a:r>
            <a:endParaRPr lang="zh-CN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2700"/>
              </a:lnSpc>
            </a:pP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 通过nowait和schedule子句提高并行效率，加速并行。</a:t>
            </a:r>
            <a:endParaRPr lang="zh-CN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18843" y="4036780"/>
            <a:ext cx="6096000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300"/>
              </a:lnSpc>
              <a:buClrTx/>
              <a:buSzTx/>
              <a:buFontTx/>
            </a:pP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构造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critical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声明临界区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3685" y="1604645"/>
            <a:ext cx="2850515" cy="250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497070" y="1379220"/>
            <a:ext cx="321945" cy="3143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右大括号 30"/>
          <p:cNvSpPr/>
          <p:nvPr/>
        </p:nvSpPr>
        <p:spPr>
          <a:xfrm>
            <a:off x="5882005" y="1986280"/>
            <a:ext cx="345440" cy="915035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大括号 31"/>
          <p:cNvSpPr/>
          <p:nvPr/>
        </p:nvSpPr>
        <p:spPr>
          <a:xfrm>
            <a:off x="4973955" y="3772535"/>
            <a:ext cx="345440" cy="915035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20220815_13041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2380" y="598995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8128" y="1065153"/>
            <a:ext cx="26757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编译选项优化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5195" y="1884045"/>
            <a:ext cx="107188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在编译选项中增加循环展开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unroll-all-loops 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等一系列操作，并增设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OpenMP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环境变量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OMP_PROC_BIND=TRUE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：取消处理器间的迁移线程，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增加线程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亲和性，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优化系统资源的使用。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20220815_133510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024870" y="5707380"/>
            <a:ext cx="619125" cy="619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8685" y="3423285"/>
            <a:ext cx="10469245" cy="153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程序运行结果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8146" y="1247007"/>
            <a:ext cx="4537494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          Case1</a:t>
            </a:r>
            <a:r>
              <a:rPr kumimoji="1" lang="en-US" altLang="zh-CN" sz="20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en-US" altLang="zh-CN" sz="20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原始基准</a:t>
            </a:r>
            <a:r>
              <a:rPr kumimoji="1" lang="en-US" altLang="zh-CN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average</a:t>
            </a:r>
            <a:r>
              <a:rPr kumimoji="1" lang="zh-CN" altLang="en-US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kumimoji="1" lang="en-US" altLang="zh-CN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499390</a:t>
            </a:r>
            <a:r>
              <a:rPr kumimoji="1" lang="en-US" altLang="zh-CN" sz="2000" b="1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ms</a:t>
            </a:r>
            <a:endParaRPr kumimoji="1" lang="en-US" altLang="zh-CN" sz="2000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b="1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b="1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zh-CN" altLang="en-US" sz="2000" b="1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b="1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b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64910" y="4241800"/>
            <a:ext cx="56216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Case2</a:t>
            </a:r>
            <a:r>
              <a:rPr kumimoji="1" lang="en-US" altLang="zh-CN" sz="20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程序运行最快耗时为</a:t>
            </a:r>
            <a:r>
              <a:rPr kumimoji="1" lang="en-US" altLang="zh-CN" sz="20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136144.740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endParaRPr kumimoji="1"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02705" y="1615440"/>
            <a:ext cx="5441315" cy="244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140"/>
              </a:lnSpc>
            </a:pPr>
            <a:r>
              <a:rPr kumimoji="1" lang="zh-CN" altLang="en-US" sz="2200" b="1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结论</a:t>
            </a:r>
            <a:r>
              <a:rPr kumimoji="1" lang="zh-CN" altLang="en-US" sz="22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kumimoji="1" lang="en-US" altLang="zh-CN" sz="22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Case1</a:t>
            </a:r>
            <a:r>
              <a:rPr kumimoji="1" lang="zh-CN" altLang="en-US" sz="22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）：</a:t>
            </a:r>
            <a:endParaRPr kumimoji="1" lang="zh-CN" altLang="en-US" sz="2200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ts val="3140"/>
              </a:lnSpc>
            </a:pPr>
            <a:r>
              <a:rPr kumimoji="1" lang="zh-CN" altLang="en-US" sz="2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</a:t>
            </a:r>
            <a:r>
              <a:rPr kumimoji="1" lang="zh-CN" altLang="en-US" sz="22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最快运行时间为</a:t>
            </a:r>
            <a:r>
              <a:rPr kumimoji="1" lang="en-US" altLang="zh-CN" sz="22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297.612</a:t>
            </a:r>
            <a:r>
              <a:rPr kumimoji="1" lang="en-US" altLang="zh-CN" sz="22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ms</a:t>
            </a:r>
            <a:endParaRPr kumimoji="1" lang="zh-CN" altLang="en-US" sz="22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ts val="3140"/>
              </a:lnSpc>
            </a:pPr>
            <a:r>
              <a:rPr kumimoji="1" lang="zh-CN" altLang="en-US" sz="2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程序运行平均耗时约为</a:t>
            </a:r>
            <a:r>
              <a:rPr kumimoji="1" lang="en-US" altLang="zh-CN" sz="2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301</a:t>
            </a:r>
            <a:r>
              <a:rPr kumimoji="1"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ms </a:t>
            </a: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altLang="en-US" sz="2200" dirty="0"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ts val="3140"/>
              </a:lnSpc>
            </a:pP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相对于</a:t>
            </a:r>
            <a:r>
              <a:rPr lang="zh-CN" altLang="en-US" sz="2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优化基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准</a:t>
            </a: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加速比约为</a:t>
            </a:r>
            <a:r>
              <a:rPr lang="en-US" altLang="zh-CN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150 </a:t>
            </a:r>
            <a:endParaRPr lang="zh-CN" altLang="en-US" sz="2200" b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ts val="3140"/>
              </a:lnSpc>
            </a:pP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相对于</a:t>
            </a:r>
            <a:r>
              <a:rPr lang="zh-CN" altLang="en-US" sz="2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原始基准</a:t>
            </a: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加速比约为</a:t>
            </a:r>
            <a:r>
              <a:rPr lang="en-US" altLang="zh-CN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1678</a:t>
            </a: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endParaRPr lang="zh-CN" altLang="en-US" sz="2200" b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561340" y="2754630"/>
            <a:ext cx="41884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b="1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kumimoji="1" lang="zh-CN" altLang="en-US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优化基准</a:t>
            </a:r>
            <a:r>
              <a:rPr kumimoji="1" lang="en-US" altLang="zh-CN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average</a:t>
            </a:r>
            <a:r>
              <a:rPr kumimoji="1" lang="zh-CN" altLang="en-US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kumimoji="1" lang="en-US" altLang="zh-CN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44663 </a:t>
            </a:r>
            <a:r>
              <a:rPr kumimoji="1" lang="en-US" altLang="zh-CN" sz="2000" b="1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ms</a:t>
            </a:r>
            <a:endParaRPr kumimoji="1" lang="en-US" altLang="zh-CN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" y="3431540"/>
            <a:ext cx="5438140" cy="810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32130" y="4421505"/>
            <a:ext cx="3846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2000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最终优化 average：</a:t>
            </a:r>
            <a:r>
              <a:rPr kumimoji="1" lang="en-US" altLang="zh-CN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301</a:t>
            </a:r>
            <a:r>
              <a:rPr kumimoji="1" lang="en-US" altLang="zh-CN" sz="2000" b="1" dirty="0">
                <a:solidFill>
                  <a:prstClr val="black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ms</a:t>
            </a:r>
            <a:endParaRPr kumimoji="1" lang="en-US" altLang="zh-CN" sz="2000" b="1" dirty="0">
              <a:solidFill>
                <a:prstClr val="black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 descr="屏幕截图 2022-08-13 220709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008505"/>
            <a:ext cx="5440680" cy="824865"/>
          </a:xfrm>
          <a:prstGeom prst="rect">
            <a:avLst/>
          </a:prstGeom>
        </p:spPr>
      </p:pic>
      <p:pic>
        <p:nvPicPr>
          <p:cNvPr id="12" name="图片 11" descr="屏幕截图 2022-08-15 135550"/>
          <p:cNvPicPr>
            <a:picLocks noChangeAspect="1"/>
          </p:cNvPicPr>
          <p:nvPr/>
        </p:nvPicPr>
        <p:blipFill>
          <a:blip r:embed="rId3"/>
          <a:srcRect r="4632"/>
          <a:stretch>
            <a:fillRect/>
          </a:stretch>
        </p:blipFill>
        <p:spPr>
          <a:xfrm>
            <a:off x="544830" y="4822190"/>
            <a:ext cx="5438775" cy="12007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r="4670"/>
          <a:stretch>
            <a:fillRect/>
          </a:stretch>
        </p:blipFill>
        <p:spPr>
          <a:xfrm>
            <a:off x="6402705" y="4850130"/>
            <a:ext cx="5172075" cy="1139825"/>
          </a:xfrm>
          <a:prstGeom prst="rect">
            <a:avLst/>
          </a:prstGeom>
        </p:spPr>
      </p:pic>
      <p:pic>
        <p:nvPicPr>
          <p:cNvPr id="4" name="20220815_194339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5655" y="598995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cxnSp>
        <p:nvCxnSpPr>
          <p:cNvPr id="10" name="直接连接符 11"/>
          <p:cNvCxnSpPr/>
          <p:nvPr/>
        </p:nvCxnSpPr>
        <p:spPr>
          <a:xfrm>
            <a:off x="768088" y="4016630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09789" y="2060947"/>
            <a:ext cx="59032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  <a:sym typeface="Arial" panose="020B0604020202020204"/>
              </a:rPr>
              <a:t>感谢指导</a:t>
            </a:r>
            <a:endParaRPr lang="en-US" altLang="zh-CN" sz="8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r>
              <a:rPr lang="en-US" altLang="zh-CN" sz="3000" dirty="0">
                <a:solidFill>
                  <a:srgbClr val="0F132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THANKS FOR GUIDANCE</a:t>
            </a:r>
            <a:endParaRPr lang="zh-CN" altLang="en-US" sz="3000" dirty="0">
              <a:solidFill>
                <a:srgbClr val="0F132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2" name="20220815_13060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2825" y="588899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DF2022"/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  <a:sym typeface="Arial" panose="020B0604020202020204"/>
              </a:rPr>
              <a:t>目录 </a:t>
            </a:r>
            <a:r>
              <a:rPr lang="en-US" altLang="zh-CN" sz="2800" b="1" dirty="0">
                <a:solidFill>
                  <a:srgbClr val="DF2022"/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  <a:sym typeface="Arial" panose="020B0604020202020204"/>
              </a:rPr>
              <a:t>CONTENTS</a:t>
            </a:r>
            <a:endParaRPr lang="zh-CN" altLang="en-US" sz="2800" b="1" dirty="0">
              <a:solidFill>
                <a:srgbClr val="DF2022"/>
              </a:solidFill>
              <a:latin typeface="Source Han Sans CN Heavy" panose="020B0200000000000000" pitchFamily="34" charset="-128"/>
              <a:ea typeface="Source Han Sans CN Heavy" panose="020B0200000000000000" pitchFamily="34" charset="-128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0511" y="2056678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01.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参赛队伍简介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3985" y="2615061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02.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应用程序运行的硬件环境和软件环境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0511" y="3223587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03.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应用程序的代码结构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8902" y="387414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04.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优化方法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3818" y="4485767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05.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程序运行结果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pic>
        <p:nvPicPr>
          <p:cNvPr id="4" name="20220815_12471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08335" y="552577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3045" y="1484639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参赛队伍编号：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IPCC20223215</a:t>
            </a: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88437" y="1494624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参赛队伍名称：</a:t>
            </a:r>
            <a:r>
              <a:rPr kumimoji="1" lang="zh-CN" altLang="en-US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福州大学</a:t>
            </a: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3045" y="2080313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参赛队伍学校：福州大学</a:t>
            </a: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3045" y="2658404"/>
            <a:ext cx="5417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  <a:r>
              <a:rPr kumimoji="1" lang="zh-CN" altLang="en-US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福州大学副教授</a:t>
            </a:r>
            <a:r>
              <a:rPr kumimoji="1" lang="en-US" altLang="zh-CN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zh-CN" altLang="en-US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吴运兵</a:t>
            </a:r>
            <a:r>
              <a:rPr kumimoji="1" lang="en-US" altLang="zh-CN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zh-CN" altLang="zh-CN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045" y="3234543"/>
            <a:ext cx="166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参赛队员：</a:t>
            </a: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18410" y="3364865"/>
          <a:ext cx="7771765" cy="25939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19045"/>
                <a:gridCol w="3343275"/>
                <a:gridCol w="1909445"/>
              </a:tblGrid>
              <a:tr h="518795">
                <a:tc>
                  <a:txBody>
                    <a:bodyPr/>
                    <a:lstStyle/>
                    <a:p>
                      <a:r>
                        <a:rPr lang="zh-CN" altLang="en-US" sz="2200" dirty="0"/>
                        <a:t>姓名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/>
                        <a:t>专业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/>
                        <a:t>角色</a:t>
                      </a:r>
                      <a:endParaRPr lang="zh-CN" altLang="en-US" sz="2200" dirty="0"/>
                    </a:p>
                  </a:txBody>
                  <a:tcPr/>
                </a:tc>
              </a:tr>
              <a:tr h="51879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林子键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数据科学与大数据技术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队长</a:t>
                      </a:r>
                      <a:endParaRPr lang="zh-CN" altLang="en-US" sz="2000" dirty="0"/>
                    </a:p>
                  </a:txBody>
                  <a:tcPr/>
                </a:tc>
              </a:tr>
              <a:tr h="51879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姜前辰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计算机科学与技术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队员</a:t>
                      </a:r>
                      <a:endParaRPr lang="zh-CN" altLang="en-US" sz="2000" dirty="0"/>
                    </a:p>
                  </a:txBody>
                  <a:tcPr/>
                </a:tc>
              </a:tr>
              <a:tr h="51879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陈一凡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计算机科学与技术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队员</a:t>
                      </a:r>
                      <a:endParaRPr lang="zh-CN" altLang="en-US" sz="2000" dirty="0"/>
                    </a:p>
                  </a:txBody>
                  <a:tcPr/>
                </a:tc>
              </a:tr>
              <a:tr h="51879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杨月婷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软件工程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队员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参赛队简介</a:t>
            </a:r>
            <a:endParaRPr kumimoji="1"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20220815_12492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3270" y="553402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spd="slow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应用程序运行的硬件环境和软件环境</a:t>
            </a:r>
            <a:endParaRPr kumimoji="1"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105" y="1473388"/>
            <a:ext cx="1627369" cy="5232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硬件环境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2125" y="1473388"/>
            <a:ext cx="1627369" cy="5232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软件环境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580" y="2227692"/>
            <a:ext cx="7673897" cy="35631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80791" y="1438196"/>
            <a:ext cx="3760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Intel Xeon Silver 4208：</a:t>
            </a:r>
            <a:endParaRPr lang="en-US" altLang="zh-CN" b="1" dirty="0"/>
          </a:p>
          <a:p>
            <a:r>
              <a:rPr lang="zh-CN" altLang="en-US" b="1" dirty="0"/>
              <a:t>8核16线程，调优优化测试使用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78034" y="5717544"/>
            <a:ext cx="8871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AMD EPYC 7452:</a:t>
            </a:r>
            <a:endParaRPr lang="en-US" altLang="zh-CN" b="1" dirty="0"/>
          </a:p>
          <a:p>
            <a:r>
              <a:rPr lang="en-US" altLang="zh-CN" b="1" dirty="0"/>
              <a:t> </a:t>
            </a:r>
            <a:r>
              <a:rPr lang="zh-CN" altLang="en-US" b="1" dirty="0"/>
              <a:t>计算节点，NUMA架构，支持</a:t>
            </a:r>
            <a:r>
              <a:rPr lang="en-US" altLang="zh-CN" b="1" dirty="0"/>
              <a:t>FMA</a:t>
            </a:r>
            <a:r>
              <a:rPr lang="zh-CN" altLang="en-US" b="1" dirty="0"/>
              <a:t>，</a:t>
            </a:r>
            <a:r>
              <a:rPr lang="en-US" altLang="zh-CN" b="1" dirty="0"/>
              <a:t>AVX2</a:t>
            </a:r>
            <a:r>
              <a:rPr lang="zh-CN" altLang="en-US" b="1" dirty="0"/>
              <a:t>，256G内存，64核节点间采用ib网互连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642269" y="2191207"/>
            <a:ext cx="3435155" cy="224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OS:Centos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7.9 2009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GCC:gcc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4.8.5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MPI:intel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kumimoji="1"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mpi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/17.0.5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Glibc:2.17</a:t>
            </a:r>
            <a:endParaRPr lang="zh-CN" altLang="en-US" sz="2400" b="1" dirty="0"/>
          </a:p>
        </p:txBody>
      </p:sp>
      <p:pic>
        <p:nvPicPr>
          <p:cNvPr id="5" name="20220815_12494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0780" y="517144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应用程序的代码结构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12097" y="1463244"/>
          <a:ext cx="8767806" cy="464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3903"/>
                <a:gridCol w="4383903"/>
              </a:tblGrid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pivot.c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生成可执行文件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run.sh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提交脚本文件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uniformvector-2dim-5h.txt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case1</a:t>
                      </a:r>
                      <a:r>
                        <a:rPr lang="zh-CN" altLang="en-US" sz="2000" dirty="0"/>
                        <a:t>输入数据文件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uniformvector-4dim-1h.txt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/>
                        <a:t>case2</a:t>
                      </a:r>
                      <a:r>
                        <a:rPr lang="zh-CN" altLang="en-US" sz="2000" dirty="0"/>
                        <a:t>输入数据文件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refer-2dim-5h.txt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case1</a:t>
                      </a:r>
                      <a:r>
                        <a:rPr lang="zh-CN" altLang="en-US" sz="2000" dirty="0"/>
                        <a:t>基准输出文件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refer-4dim-1h.txt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case2</a:t>
                      </a:r>
                      <a:r>
                        <a:rPr lang="zh-CN" altLang="en-US" sz="2000" dirty="0"/>
                        <a:t>基准输出文件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pivot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可执行文件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check.c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结果校验文件</a:t>
                      </a:r>
                      <a:endParaRPr lang="zh-CN" altLang="en-US" sz="2000" dirty="0"/>
                    </a:p>
                  </a:txBody>
                  <a:tcPr/>
                </a:tc>
              </a:tr>
              <a:tr h="46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result.txt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输出数据文件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20220815_12500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4220" y="525653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9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应用程序的代码结构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36630" y="1859093"/>
            <a:ext cx="2962910" cy="3661410"/>
            <a:chOff x="872589" y="1754505"/>
            <a:chExt cx="2962910" cy="366141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2589" y="1754505"/>
              <a:ext cx="2962910" cy="366141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261" y="2892835"/>
              <a:ext cx="2019300" cy="16764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891255" y="1986486"/>
              <a:ext cx="92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pivot.c</a:t>
              </a:r>
              <a:endParaRPr lang="zh-CN" altLang="en-US" b="1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864610" y="1247140"/>
            <a:ext cx="7870190" cy="484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对两个热点函数进行优化，主要优化方法为：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算法优化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：去除冗余计算，优化代码结构，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提高串行运算速度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访存优化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：减少访存次数，提高cache的命中率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.多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线程并行化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：利用openMP并行化，将循环迭代按线程分配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并行算法优化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：增加并行化循环的粒子性，提升数据局部性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注1：先更新编译器，优化编译选项进行初步优化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注2：测试表明对于数据量较小的测试数据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case1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MPI通信时间占比高，故仅考虑单节点运算。且所给测试数据维度较小，进行向量化计算效率不高。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20220815_125449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1745" y="5857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3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 2022-08-13 220709(1)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" y="3005455"/>
            <a:ext cx="4638040" cy="8470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6110" y="4223621"/>
            <a:ext cx="4425519" cy="72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246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源代码开启-O3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ts val="2460"/>
              </a:lnSpc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gcc pivot.c -O3 -lm -o pivot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9" y="5086553"/>
            <a:ext cx="4568850" cy="7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668390" y="784875"/>
            <a:ext cx="634753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3.源代码开启-O3，使用g++编译器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g++ pivot.c -O3 -lm -o pivot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(g++==4.8.5)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370" y="1467719"/>
            <a:ext cx="5305333" cy="728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5726304" y="5131302"/>
            <a:ext cx="61211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显然由于源程序性能较差，不利于优化指标参考。所以在优化方法章节，以上述基准3为优化基准作为对比。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即：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91649" y="3509506"/>
            <a:ext cx="11812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原始基准</a:t>
            </a:r>
            <a:endParaRPr lang="zh-CN" altLang="zh-CN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986739" y="1888915"/>
            <a:ext cx="123209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优化基准</a:t>
            </a:r>
            <a:endParaRPr lang="zh-CN" altLang="zh-CN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5769417" y="2305302"/>
          <a:ext cx="5184558" cy="2833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66420" y="1360170"/>
            <a:ext cx="4304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以平台默认方式为准，编译及运行方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法如赛题提供的所示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g++==4.8.5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4835" y="2036445"/>
            <a:ext cx="4286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参考指令：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gcc pivot.c -lm -o pivot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srun -p IPCC -N 1 ./pivot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782" y="735027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92215" y="5794375"/>
            <a:ext cx="4718050" cy="75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基准1为原始基准</a:t>
            </a:r>
            <a:r>
              <a:rPr lang="en-US" altLang="zh-CN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基准3为优化基准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200" b="1"/>
          </a:p>
        </p:txBody>
      </p:sp>
      <p:pic>
        <p:nvPicPr>
          <p:cNvPr id="2" name="20220815_125606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4565" y="579437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0"/>
    </mc:Choice>
    <mc:Fallback>
      <p:transition spd="slow" advTm="1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9895" y="1287145"/>
            <a:ext cx="11423650" cy="5158105"/>
          </a:xfrm>
          <a:prstGeom prst="rect">
            <a:avLst/>
          </a:prstGeom>
        </p:spPr>
      </p:pic>
      <p:pic>
        <p:nvPicPr>
          <p:cNvPr id="3" name="20220815_12563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4420" y="597535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9610" y="2149475"/>
            <a:ext cx="9178290" cy="1374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" y="1247140"/>
            <a:ext cx="1071245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热点分析：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vtune</a:t>
            </a:r>
            <a:r>
              <a:rPr lang="zh-CN" altLang="en-US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gprof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软件将选定的优化基准代码进行热点分析，来理清代码结构以及明确主要的优化目标。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call_graph"/>
          <p:cNvPicPr>
            <a:picLocks noChangeAspect="1"/>
          </p:cNvPicPr>
          <p:nvPr/>
        </p:nvPicPr>
        <p:blipFill rotWithShape="1">
          <a:blip r:embed="rId3"/>
          <a:srcRect r="2412"/>
          <a:stretch>
            <a:fillRect/>
          </a:stretch>
        </p:blipFill>
        <p:spPr>
          <a:xfrm>
            <a:off x="6395720" y="3738880"/>
            <a:ext cx="5013325" cy="2428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29710" y="2081530"/>
            <a:ext cx="76238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600" kern="100" dirty="0" err="1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buClrTx/>
              <a:buSzTx/>
              <a:buFontTx/>
            </a:pPr>
            <a:r>
              <a:rPr lang="en-US" altLang="zh-CN" sz="20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原因：</a:t>
            </a:r>
            <a:r>
              <a:rPr lang="en-US" altLang="zh-CN" sz="20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SumDistance函数</a:t>
            </a:r>
            <a:r>
              <a:rPr lang="en-US" altLang="zh-CN" sz="20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调用次数多 属于计算</a:t>
            </a:r>
            <a:r>
              <a:rPr lang="zh-CN" altLang="en-US" sz="20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访存密集型函数</a:t>
            </a:r>
            <a:endParaRPr lang="en-US" altLang="zh-CN" sz="2000" b="1" kern="100" dirty="0" err="1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9230" y="1852930"/>
            <a:ext cx="5092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buClrTx/>
              <a:buSzTx/>
              <a:buFontTx/>
            </a:pPr>
            <a:r>
              <a:rPr lang="en-US" altLang="zh-CN" sz="20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结论：SumDistance函数耗时占比大</a:t>
            </a:r>
            <a:endParaRPr lang="en-US" altLang="zh-CN" sz="2000" b="1" kern="100" dirty="0" err="1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35" y="3507105"/>
            <a:ext cx="5116195" cy="3121660"/>
          </a:xfrm>
          <a:prstGeom prst="rect">
            <a:avLst/>
          </a:prstGeom>
        </p:spPr>
      </p:pic>
      <p:pic>
        <p:nvPicPr>
          <p:cNvPr id="6" name="20220815_125807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34395" y="600964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5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3c15eb01-0cd2-466c-a6a2-d714d69481ec}"/>
  <p:tag name="TABLE_ENDDRAG_ORIGIN_RECT" val="607*184"/>
  <p:tag name="TABLE_ENDDRAG_RECT" val="184*292*607*184"/>
</p:tagLst>
</file>

<file path=ppt/tags/tag2.xml><?xml version="1.0" encoding="utf-8"?>
<p:tagLst xmlns:p="http://schemas.openxmlformats.org/presentationml/2006/main">
  <p:tag name="KSO_WM_UNIT_TABLE_BEAUTIFY" val="smartTable{dd49332e-0df6-4dcb-9575-3aeaddf5d53d}"/>
</p:tagLst>
</file>

<file path=ppt/tags/tag3.xml><?xml version="1.0" encoding="utf-8"?>
<p:tagLst xmlns:p="http://schemas.openxmlformats.org/presentationml/2006/main">
  <p:tag name="KSO_WM_UNIT_PLACING_PICTURE_USER_VIEWPORT" val="{&quot;height&quot;:7500,&quot;width&quot;:15105}"/>
</p:tagLst>
</file>

<file path=ppt/tags/tag4.xml><?xml version="1.0" encoding="utf-8"?>
<p:tagLst xmlns:p="http://schemas.openxmlformats.org/presentationml/2006/main">
  <p:tag name="KSO_WM_UNIT_PLACING_PICTURE_USER_VIEWPORT" val="{&quot;height&quot;:2475,&quot;width&quot;:16530}"/>
</p:tagLst>
</file>

<file path=ppt/tags/tag5.xml><?xml version="1.0" encoding="utf-8"?>
<p:tagLst xmlns:p="http://schemas.openxmlformats.org/presentationml/2006/main">
  <p:tag name="KSO_WM_UNIT_PLACING_PICTURE_USER_VIEWPORT" val="{&quot;height&quot;:2411,&quot;width&quot;:16461}"/>
</p:tagLst>
</file>

<file path=ppt/tags/tag6.xml><?xml version="1.0" encoding="utf-8"?>
<p:tagLst xmlns:p="http://schemas.openxmlformats.org/presentationml/2006/main">
  <p:tag name="COMMONDATA" val="eyJoZGlkIjoiOTk2YWQ0YTdmOWY2NDQwNWJjZmIxZWEwZTYwZGJkYT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2443</Words>
  <Application>WPS 演示</Application>
  <PresentationFormat>宽屏</PresentationFormat>
  <Paragraphs>274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Source Han Sans CN Heavy</vt:lpstr>
      <vt:lpstr>Yu Gothic UI Light</vt:lpstr>
      <vt:lpstr>Arial</vt:lpstr>
      <vt:lpstr>黑体</vt:lpstr>
      <vt:lpstr>Source Han Sans CN</vt:lpstr>
      <vt:lpstr>Calibri</vt:lpstr>
      <vt:lpstr>Times New Roman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WPS_1601910477</cp:lastModifiedBy>
  <cp:revision>168</cp:revision>
  <dcterms:created xsi:type="dcterms:W3CDTF">2021-10-25T03:31:00Z</dcterms:created>
  <dcterms:modified xsi:type="dcterms:W3CDTF">2022-08-15T11:45:17Z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F2166EDFC68846E3BB673493221DD411</vt:lpwstr>
  </property>
</Properties>
</file>